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6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4" r:id="rId7"/>
    <p:sldId id="265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7CFEAE-EA99-4AE5-9AAF-BA3804495B53}" v="3" dt="2026-08-20T20:26:38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45E872-1A40-4FE7-986C-59F628C1EA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9F5374-08E9-4C85-B7A7-3F19604B53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A06F1-B57D-406B-8F09-B1FDC0D0B1F3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7FACC5-BCFD-4649-8006-C71939BACE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146B17-7076-4944-A4A2-FD49936A3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EDE44-B1FC-494A-A972-62DC7CABB2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89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7F2BD-238E-42D0-B670-F788A50DBDE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8DF69-FFB1-4D3A-9D8C-5887E79674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76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557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466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4B04C-5807-85D6-0E26-00FAA8C94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89B23-3768-C820-E0BA-A209221DF8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0C7B52-FD85-E97A-56D5-56E9354D2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D412C6-E2AB-F05D-0118-6F683DB9AD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453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EC713-23AC-D5FD-A4CF-58CDF09A6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2FC75C-440D-370B-0C9B-39C97EE743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4B8ABD-3896-4462-D8E5-E817F87374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EEED2-E360-BFD7-98A9-C9991CCC7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202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139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AB3A824-1A51-4B26-AD58-A6D8E14F6C04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7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355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9476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7203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36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8167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6335257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05428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88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5838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08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CBC1C18-307B-4F68-A007-B5B542270E8D}" type="datetimeFigureOut">
              <a:rPr lang="en-US" noProof="0" smtClean="0"/>
              <a:t>8/20/2026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0225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llacey@helpsonv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Straight Connector 41">
            <a:extLst>
              <a:ext uri="{FF2B5EF4-FFF2-40B4-BE49-F238E27FC236}">
                <a16:creationId xmlns:a16="http://schemas.microsoft.com/office/drawing/2014/main" id="{63FED537-3AF1-4C36-9904-77B6A54D2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4206240"/>
            <a:ext cx="9966960" cy="1325880"/>
          </a:xfrm>
        </p:spPr>
        <p:txBody>
          <a:bodyPr>
            <a:normAutofit/>
          </a:bodyPr>
          <a:lstStyle/>
          <a:p>
            <a:r>
              <a:rPr lang="en-US" sz="6600" cap="none" dirty="0"/>
              <a:t>HELP of Southern Nevada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5598293"/>
            <a:ext cx="8767860" cy="553690"/>
          </a:xfrm>
        </p:spPr>
        <p:txBody>
          <a:bodyPr>
            <a:normAutofit fontScale="25000" lnSpcReduction="20000"/>
          </a:bodyPr>
          <a:lstStyle/>
          <a:p>
            <a:r>
              <a:rPr lang="en-US" sz="7000" dirty="0"/>
              <a:t>HELPING PEOPLE HELP THEMSELVES </a:t>
            </a:r>
          </a:p>
          <a:p>
            <a:br>
              <a:rPr lang="en-US" dirty="0"/>
            </a:b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87535D-3FEE-938E-64CF-2E36E372E5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232" b="2503"/>
          <a:stretch>
            <a:fillRect/>
          </a:stretch>
        </p:blipFill>
        <p:spPr>
          <a:xfrm>
            <a:off x="215756" y="206939"/>
            <a:ext cx="11752509" cy="43958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08309F-EA50-1B88-2003-614E74BC0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940" y="5132697"/>
            <a:ext cx="2249071" cy="165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888E1-1C83-45CD-94C1-01CE6D18A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612" y="609600"/>
            <a:ext cx="6693061" cy="1356360"/>
          </a:xfrm>
        </p:spPr>
        <p:txBody>
          <a:bodyPr>
            <a:normAutofit/>
          </a:bodyPr>
          <a:lstStyle/>
          <a:p>
            <a:r>
              <a:rPr lang="en-US" dirty="0"/>
              <a:t>Homeless Response Teams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2B9D9B-D8E7-DBD2-14F2-321B174B5FAE}"/>
              </a:ext>
            </a:extLst>
          </p:cNvPr>
          <p:cNvSpPr txBox="1"/>
          <p:nvPr/>
        </p:nvSpPr>
        <p:spPr>
          <a:xfrm>
            <a:off x="4698003" y="1880171"/>
            <a:ext cx="67706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Conducts outreach at tunnels, washes, vacant lots, abandoned buildings – anywhere people are living in places not meant for human habitation.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Offers shelter, medical, mental health, and substance use referral, as well as completing housing assessments and providing ID assistance.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Works with people where they are – no requirements to enter treatment or other criteria.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Connected over 2,083 people to emergency shelter last year.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B5EE75-F17E-3008-74F9-3DEA4838D5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19" r="43830"/>
          <a:stretch>
            <a:fillRect/>
          </a:stretch>
        </p:blipFill>
        <p:spPr>
          <a:xfrm>
            <a:off x="204492" y="223737"/>
            <a:ext cx="4512361" cy="640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67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336A98-8E41-1283-2FA8-6881AEEC9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AD16B-FFD3-DFD4-270F-8A16ED287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35" y="537681"/>
            <a:ext cx="6693061" cy="1356360"/>
          </a:xfrm>
        </p:spPr>
        <p:txBody>
          <a:bodyPr>
            <a:normAutofit/>
          </a:bodyPr>
          <a:lstStyle/>
          <a:p>
            <a:r>
              <a:rPr lang="en-US" dirty="0"/>
              <a:t>Economic Impacts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200AEF-5544-C8D5-F2A0-7040C9D79DEF}"/>
              </a:ext>
            </a:extLst>
          </p:cNvPr>
          <p:cNvSpPr txBox="1"/>
          <p:nvPr/>
        </p:nvSpPr>
        <p:spPr>
          <a:xfrm>
            <a:off x="729464" y="1746607"/>
            <a:ext cx="637713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Only 27% of clients last year reported having any income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The average income was $1,200.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56% of clients with income reported the income source was from Social Security.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Average rental price in Las Vegas is $1,474-1,939 a month.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9EAE74-ADE3-6DCA-DCF7-13DC64CCBA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309" t="3865" r="23733" b="3622"/>
          <a:stretch>
            <a:fillRect/>
          </a:stretch>
        </p:blipFill>
        <p:spPr>
          <a:xfrm>
            <a:off x="7216912" y="225288"/>
            <a:ext cx="4749801" cy="638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96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64FF15-8C9B-4548-1443-A3533712D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55B58-4AC0-9CBA-D22C-A2196FFE7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612" y="609600"/>
            <a:ext cx="6693061" cy="1356360"/>
          </a:xfrm>
        </p:spPr>
        <p:txBody>
          <a:bodyPr>
            <a:normAutofit/>
          </a:bodyPr>
          <a:lstStyle/>
          <a:p>
            <a:r>
              <a:rPr lang="en-US" dirty="0"/>
              <a:t>Demographics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1B3F2A-C5CF-11BF-204E-DA5DACE8D746}"/>
              </a:ext>
            </a:extLst>
          </p:cNvPr>
          <p:cNvSpPr txBox="1"/>
          <p:nvPr/>
        </p:nvSpPr>
        <p:spPr>
          <a:xfrm>
            <a:off x="4985679" y="1717193"/>
            <a:ext cx="67706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Black individuals overrepresented for every jurisdiction in Clark County at rates of 20%-42%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/>
              <a:t>Rates are highest in North Las Vegas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Disparity caused by a history of discrimination and limited economic opportunities.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6D2B1F-E896-E117-1A63-3023946EA8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1" t="759" r="7482"/>
          <a:stretch>
            <a:fillRect/>
          </a:stretch>
        </p:blipFill>
        <p:spPr>
          <a:xfrm>
            <a:off x="215757" y="246580"/>
            <a:ext cx="4407614" cy="640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48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E3DC42C2-6B58-404C-B339-2C72808A5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D81407-D1A6-42DD-AE7A-4FA34ACD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09600"/>
            <a:ext cx="5038844" cy="135636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Alyssa Johnson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Louis Lacey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Miguel Rodriguez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FF5D4E-7134-4EA4-BA11-FE50F4576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57400"/>
            <a:ext cx="5038844" cy="40386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>
                <a:solidFill>
                  <a:srgbClr val="FFFFFF"/>
                </a:solidFill>
              </a:rPr>
              <a:t>HELP of Southern Nevada</a:t>
            </a:r>
          </a:p>
          <a:p>
            <a:pPr marL="45720" indent="0">
              <a:buNone/>
            </a:pPr>
            <a:r>
              <a:rPr lang="en-US" dirty="0">
                <a:solidFill>
                  <a:srgbClr val="FFFFFF"/>
                </a:solidFill>
              </a:rPr>
              <a:t>702-203-9867</a:t>
            </a:r>
          </a:p>
          <a:p>
            <a:pPr marL="45720" indent="0">
              <a:buNone/>
            </a:pPr>
            <a:r>
              <a:rPr lang="en-US" dirty="0">
                <a:solidFill>
                  <a:srgbClr val="FFFFFF"/>
                </a:solidFill>
              </a:rPr>
              <a:t>ajohnson@helpsonv.org</a:t>
            </a:r>
          </a:p>
          <a:p>
            <a:pPr marL="45720" indent="0">
              <a:buNone/>
            </a:pPr>
            <a:r>
              <a:rPr lang="en-US" dirty="0">
                <a:solidFill>
                  <a:srgbClr val="FFFFFF"/>
                </a:solidFill>
              </a:rPr>
              <a:t>702-813-7273</a:t>
            </a:r>
          </a:p>
          <a:p>
            <a:pPr marL="45720" indent="0">
              <a:buNone/>
            </a:pPr>
            <a:r>
              <a:rPr lang="en-US" dirty="0">
                <a:solidFill>
                  <a:srgbClr val="FFFFFF"/>
                </a:solidFill>
                <a:hlinkClick r:id="rId3"/>
              </a:rPr>
              <a:t>llacey@helpsonv.org</a:t>
            </a:r>
            <a:endParaRPr lang="en-US" dirty="0">
              <a:solidFill>
                <a:srgbClr val="FFFFFF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FFFFFF"/>
                </a:solidFill>
              </a:rPr>
              <a:t>702-683-5790</a:t>
            </a:r>
          </a:p>
          <a:p>
            <a:pPr marL="45720" indent="0">
              <a:buNone/>
            </a:pPr>
            <a:r>
              <a:rPr lang="en-US" dirty="0">
                <a:solidFill>
                  <a:srgbClr val="FFFFFF"/>
                </a:solidFill>
              </a:rPr>
              <a:t>mrodriguez@helpsonv.org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CF82941-5589-49BF-B6B1-76122B2D0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753F50-092E-1DFC-928A-BAF641FA50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619"/>
          <a:stretch>
            <a:fillRect/>
          </a:stretch>
        </p:blipFill>
        <p:spPr>
          <a:xfrm>
            <a:off x="225946" y="254114"/>
            <a:ext cx="5729982" cy="637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83618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D3DDD6-8E74-4DF3-A7C9-6234C7DB3E7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C78ADAB2-5713-4CC8-B21C-AD74ED6A7D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F0D866-2B5B-42FA-BA6C-C5A2A7495C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Tourism design</Template>
  <TotalTime>7922</TotalTime>
  <Words>205</Words>
  <Application>Microsoft Office PowerPoint</Application>
  <PresentationFormat>Widescreen</PresentationFormat>
  <Paragraphs>30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Corbel</vt:lpstr>
      <vt:lpstr>Basis</vt:lpstr>
      <vt:lpstr>HELP of Southern Nevada</vt:lpstr>
      <vt:lpstr>Homeless Response Teams</vt:lpstr>
      <vt:lpstr>Economic Impacts</vt:lpstr>
      <vt:lpstr>Demographics</vt:lpstr>
      <vt:lpstr>Alyssa Johnson Louis Lacey Miguel Rodriguez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Alyssa Johnson</dc:creator>
  <cp:lastModifiedBy>Alyssa Johnson</cp:lastModifiedBy>
  <cp:revision>2</cp:revision>
  <dcterms:created xsi:type="dcterms:W3CDTF">2026-01-27T18:23:40Z</dcterms:created>
  <dcterms:modified xsi:type="dcterms:W3CDTF">2026-08-20T20:28:40Z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